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4"/>
  </p:notesMasterIdLst>
  <p:handoutMasterIdLst>
    <p:handoutMasterId r:id="rId105"/>
  </p:handoutMasterIdLst>
  <p:sldIdLst>
    <p:sldId id="681" r:id="rId5"/>
    <p:sldId id="743" r:id="rId6"/>
    <p:sldId id="773" r:id="rId7"/>
    <p:sldId id="817" r:id="rId8"/>
    <p:sldId id="748" r:id="rId9"/>
    <p:sldId id="840"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41" r:id="rId27"/>
    <p:sldId id="696" r:id="rId28"/>
    <p:sldId id="700" r:id="rId29"/>
    <p:sldId id="730" r:id="rId30"/>
    <p:sldId id="764" r:id="rId31"/>
    <p:sldId id="760" r:id="rId32"/>
    <p:sldId id="774" r:id="rId33"/>
    <p:sldId id="829" r:id="rId34"/>
    <p:sldId id="766" r:id="rId35"/>
    <p:sldId id="812" r:id="rId36"/>
    <p:sldId id="842" r:id="rId37"/>
    <p:sldId id="824" r:id="rId38"/>
    <p:sldId id="819" r:id="rId39"/>
    <p:sldId id="854" r:id="rId40"/>
    <p:sldId id="825" r:id="rId41"/>
    <p:sldId id="820" r:id="rId42"/>
    <p:sldId id="858" r:id="rId43"/>
    <p:sldId id="851" r:id="rId44"/>
    <p:sldId id="826" r:id="rId45"/>
    <p:sldId id="821" r:id="rId46"/>
    <p:sldId id="859" r:id="rId47"/>
    <p:sldId id="852" r:id="rId48"/>
    <p:sldId id="815" r:id="rId49"/>
    <p:sldId id="855" r:id="rId50"/>
    <p:sldId id="770" r:id="rId51"/>
    <p:sldId id="772" r:id="rId52"/>
    <p:sldId id="848" r:id="rId53"/>
    <p:sldId id="853" r:id="rId54"/>
    <p:sldId id="850" r:id="rId55"/>
    <p:sldId id="823" r:id="rId56"/>
    <p:sldId id="769" r:id="rId57"/>
    <p:sldId id="810" r:id="rId58"/>
    <p:sldId id="768" r:id="rId59"/>
    <p:sldId id="818" r:id="rId60"/>
    <p:sldId id="862" r:id="rId61"/>
    <p:sldId id="771" r:id="rId62"/>
    <p:sldId id="843" r:id="rId63"/>
    <p:sldId id="801" r:id="rId64"/>
    <p:sldId id="802" r:id="rId65"/>
    <p:sldId id="864" r:id="rId66"/>
    <p:sldId id="860" r:id="rId67"/>
    <p:sldId id="803" r:id="rId68"/>
    <p:sldId id="804" r:id="rId69"/>
    <p:sldId id="805" r:id="rId70"/>
    <p:sldId id="795" r:id="rId71"/>
    <p:sldId id="745" r:id="rId72"/>
    <p:sldId id="746" r:id="rId73"/>
    <p:sldId id="866" r:id="rId74"/>
    <p:sldId id="747" r:id="rId75"/>
    <p:sldId id="865" r:id="rId76"/>
    <p:sldId id="797" r:id="rId77"/>
    <p:sldId id="868" r:id="rId78"/>
    <p:sldId id="750" r:id="rId79"/>
    <p:sldId id="751" r:id="rId80"/>
    <p:sldId id="798" r:id="rId81"/>
    <p:sldId id="828" r:id="rId82"/>
    <p:sldId id="827" r:id="rId83"/>
    <p:sldId id="847" r:id="rId84"/>
    <p:sldId id="846" r:id="rId85"/>
    <p:sldId id="861" r:id="rId86"/>
    <p:sldId id="806" r:id="rId87"/>
    <p:sldId id="844" r:id="rId88"/>
    <p:sldId id="857" r:id="rId89"/>
    <p:sldId id="856" r:id="rId90"/>
    <p:sldId id="845" r:id="rId91"/>
    <p:sldId id="701" r:id="rId92"/>
    <p:sldId id="809" r:id="rId93"/>
    <p:sldId id="816" r:id="rId94"/>
    <p:sldId id="822" r:id="rId95"/>
    <p:sldId id="697" r:id="rId96"/>
    <p:sldId id="707" r:id="rId97"/>
    <p:sldId id="718" r:id="rId98"/>
    <p:sldId id="814" r:id="rId99"/>
    <p:sldId id="717" r:id="rId100"/>
    <p:sldId id="736" r:id="rId101"/>
    <p:sldId id="698" r:id="rId102"/>
    <p:sldId id="867" r:id="rId10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58"/>
            <p14:sldId id="834"/>
            <p14:sldId id="835"/>
            <p14:sldId id="836"/>
            <p14:sldId id="837"/>
            <p14:sldId id="833"/>
            <p14:sldId id="757"/>
            <p14:sldId id="762"/>
            <p14:sldId id="813"/>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862"/>
            <p14:sldId id="771"/>
            <p14:sldId id="843"/>
            <p14:sldId id="801"/>
            <p14:sldId id="802"/>
            <p14:sldId id="864"/>
            <p14:sldId id="860"/>
            <p14:sldId id="803"/>
            <p14:sldId id="804"/>
            <p14:sldId id="805"/>
            <p14:sldId id="795"/>
            <p14:sldId id="745"/>
            <p14:sldId id="746"/>
            <p14:sldId id="866"/>
            <p14:sldId id="747"/>
            <p14:sldId id="865"/>
            <p14:sldId id="797"/>
            <p14:sldId id="868"/>
            <p14:sldId id="750"/>
            <p14:sldId id="751"/>
            <p14:sldId id="798"/>
            <p14:sldId id="828"/>
            <p14:sldId id="827"/>
            <p14:sldId id="847"/>
            <p14:sldId id="846"/>
            <p14:sldId id="861"/>
            <p14:sldId id="806"/>
            <p14:sldId id="844"/>
            <p14:sldId id="857"/>
            <p14:sldId id="856"/>
            <p14:sldId id="845"/>
            <p14:sldId id="701"/>
            <p14:sldId id="809"/>
            <p14:sldId id="816"/>
            <p14:sldId id="822"/>
            <p14:sldId id="697"/>
            <p14:sldId id="707"/>
            <p14:sldId id="718"/>
            <p14:sldId id="814"/>
            <p14:sldId id="717"/>
            <p14:sldId id="736"/>
            <p14:sldId id="698"/>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9" autoAdjust="0"/>
    <p:restoredTop sz="87441" autoAdjust="0"/>
  </p:normalViewPr>
  <p:slideViewPr>
    <p:cSldViewPr snapToGrid="0">
      <p:cViewPr varScale="1">
        <p:scale>
          <a:sx n="72" d="100"/>
          <a:sy n="72" d="100"/>
        </p:scale>
        <p:origin x="208" y="142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en-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en-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en-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en-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en-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en-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en-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en-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09/10/2022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9/10/22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88</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99</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09/10/2022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09/10/2022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proceedings.neurips.cc/paper/2015/file/86df7dcfd896fcaf2674f757a2463eba-Paper.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3.xm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62.png"/><Relationship Id="rId10" Type="http://schemas.openxmlformats.org/officeDocument/2006/relationships/image" Target="../media/image38.png"/><Relationship Id="rId4" Type="http://schemas.openxmlformats.org/officeDocument/2006/relationships/image" Target="../media/image63.png"/><Relationship Id="rId9"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3.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1.png"/><Relationship Id="rId10" Type="http://schemas.openxmlformats.org/officeDocument/2006/relationships/image" Target="../media/image62.png"/><Relationship Id="rId4" Type="http://schemas.openxmlformats.org/officeDocument/2006/relationships/image" Target="../media/image67.png"/><Relationship Id="rId9" Type="http://schemas.openxmlformats.org/officeDocument/2006/relationships/image" Target="../media/image43.png"/></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github.com/AxaGuilDEv/ml-cli/blob/master/README-ML-CLI.md" TargetMode="External"/><Relationship Id="rId3" Type="http://schemas.openxmlformats.org/officeDocument/2006/relationships/image" Target="../media/image73.png"/><Relationship Id="rId7" Type="http://schemas.openxmlformats.org/officeDocument/2006/relationships/image" Target="../media/image75.gif"/><Relationship Id="rId2" Type="http://schemas.openxmlformats.org/officeDocument/2006/relationships/image" Target="../media/image72.gif"/><Relationship Id="rId1" Type="http://schemas.openxmlformats.org/officeDocument/2006/relationships/slideLayout" Target="../slideLayouts/slideLayout2.xml"/><Relationship Id="rId6" Type="http://schemas.openxmlformats.org/officeDocument/2006/relationships/hyperlink" Target="https://github.com/AxaGuilDEv/dailyclean" TargetMode="External"/><Relationship Id="rId5" Type="http://schemas.openxmlformats.org/officeDocument/2006/relationships/hyperlink" Target="https://github.com/AxaGuilDEv/ml-cli/blob/master/README-ECOTAG.md" TargetMode="External"/><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0.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1.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6.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0.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7.jpeg"/><Relationship Id="rId9" Type="http://schemas.openxmlformats.org/officeDocument/2006/relationships/image" Target="../media/image23.png"/><Relationship Id="rId14" Type="http://schemas.openxmlformats.org/officeDocument/2006/relationships/image" Target="../media/image2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algn="r">
              <a:lnSpc>
                <a:spcPct val="90000"/>
              </a:lnSpc>
              <a:defRPr/>
            </a:pPr>
            <a:r>
              <a:rPr lang="en-US" sz="6000" b="1" spc="-150" dirty="0" err="1">
                <a:solidFill>
                  <a:srgbClr val="0070C0"/>
                </a:solidFill>
                <a:latin typeface="Century Gothic"/>
              </a:rPr>
              <a:t>MLOps</a:t>
            </a:r>
            <a:r>
              <a:rPr lang="en-US" sz="6000" b="1" spc="-150" dirty="0">
                <a:latin typeface="Century Gothic"/>
              </a:rPr>
              <a:t> is above all a </a:t>
            </a:r>
            <a:r>
              <a:rPr lang="en-US" sz="6000" b="1" spc="-150" dirty="0">
                <a:solidFill>
                  <a:srgbClr val="FF0100"/>
                </a:solidFill>
                <a:latin typeface="Century Gothic"/>
              </a:rPr>
              <a:t>human</a:t>
            </a:r>
            <a:r>
              <a:rPr lang="en-US" sz="6000" b="1" spc="-150" dirty="0">
                <a:latin typeface="Century Gothic"/>
              </a:rPr>
              <a:t> adventure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en-US" sz="2400" spc="-150" dirty="0">
                <a:latin typeface="Century Gothic" panose="020B0502020202020204" pitchFamily="34" charset="0"/>
              </a:rPr>
              <a:t>Guillaume</a:t>
            </a:r>
            <a:r>
              <a:rPr lang="en-US" sz="2400" b="1" spc="-150" dirty="0">
                <a:latin typeface="Century Gothic" panose="020B0502020202020204" pitchFamily="34" charset="0"/>
              </a:rPr>
              <a:t> </a:t>
            </a:r>
            <a:r>
              <a:rPr lang="en-US" sz="2400" b="1" spc="-150" dirty="0" err="1">
                <a:latin typeface="Century Gothic" panose="020B0502020202020204" pitchFamily="34" charset="0"/>
              </a:rPr>
              <a:t>Chervet</a:t>
            </a:r>
            <a:endParaRPr lang="en-US" sz="2400" b="1" spc="-150" dirty="0">
              <a:latin typeface="Century Gothic" panose="020B0502020202020204" pitchFamily="34" charset="0"/>
            </a:endParaRP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en-US" dirty="0"/>
              <a:t>TechLead – ML Engineer @</a:t>
            </a:r>
            <a:r>
              <a:rPr lang="en-US" dirty="0" err="1"/>
              <a:t>guiChervet</a:t>
            </a:r>
            <a:endParaRPr lang="en-US"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en-US"/>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7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en-US" sz="320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en-US" sz="320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en-US" sz="320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en-US" sz="320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2"/>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3" y="6315075"/>
            <a:ext cx="8385923" cy="369332"/>
          </a:xfrm>
          <a:prstGeom prst="rect">
            <a:avLst/>
          </a:prstGeom>
          <a:noFill/>
        </p:spPr>
        <p:txBody>
          <a:bodyPr wrap="square" rtlCol="0">
            <a:spAutoFit/>
          </a:bodyPr>
          <a:lstStyle/>
          <a:p>
            <a:r>
              <a:rPr lang="en-US"/>
              <a:t>Source : Google, </a:t>
            </a:r>
            <a:r>
              <a:rPr lang="en-US">
                <a:hlinkClick r:id="rId2"/>
              </a:rPr>
              <a:t>The Hidden Technical Debt In Machine Learning Systems</a:t>
            </a:r>
            <a:endParaRPr lang="en-US"/>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7A3E84CC-9DA4-9F94-B28F-BBD8EC95880C}"/>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1">
                    <a:lumMod val="7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bg1">
                    <a:lumMod val="75000"/>
                  </a:schemeClr>
                </a:solidFill>
              </a:rPr>
              <a:t>Recipes to fail an ML project</a:t>
            </a:r>
          </a:p>
          <a:p>
            <a:pPr marL="658350" indent="-658350">
              <a:lnSpc>
                <a:spcPct val="100000"/>
              </a:lnSpc>
              <a:spcBef>
                <a:spcPts val="3400"/>
              </a:spcBef>
              <a:buFont typeface="+mj-lt"/>
              <a:buAutoNum type="arabicParenR"/>
            </a:pPr>
            <a:r>
              <a:rPr lang="en-US" sz="4800" dirty="0">
                <a:solidFill>
                  <a:schemeClr val="bg1">
                    <a:lumMod val="75000"/>
                  </a:schemeClr>
                </a:solidFill>
              </a:rPr>
              <a:t>How to stack the odds in your favor?</a:t>
            </a:r>
            <a:endParaRPr lang="fr-FR" sz="4800" dirty="0">
              <a:solidFill>
                <a:schemeClr val="bg1">
                  <a:lumMod val="75000"/>
                </a:schemeClr>
              </a:solidFill>
            </a:endParaRPr>
          </a:p>
        </p:txBody>
      </p:sp>
    </p:spTree>
    <p:extLst>
      <p:ext uri="{BB962C8B-B14F-4D97-AF65-F5344CB8AC3E}">
        <p14:creationId xmlns:p14="http://schemas.microsoft.com/office/powerpoint/2010/main" val="225575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1">
                    <a:lumMod val="7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bg1">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accent1">
                    <a:lumMod val="50000"/>
                  </a:schemeClr>
                </a:solidFill>
              </a:rPr>
              <a:t>Recipes to fail an ML project</a:t>
            </a:r>
          </a:p>
          <a:p>
            <a:pPr marL="658350" indent="-658350">
              <a:lnSpc>
                <a:spcPct val="100000"/>
              </a:lnSpc>
              <a:spcBef>
                <a:spcPts val="3400"/>
              </a:spcBef>
              <a:buFont typeface="+mj-lt"/>
              <a:buAutoNum type="arabicParenR"/>
            </a:pPr>
            <a:r>
              <a:rPr lang="en-US" sz="4800" dirty="0">
                <a:solidFill>
                  <a:schemeClr val="bg1">
                    <a:lumMod val="75000"/>
                  </a:schemeClr>
                </a:solidFill>
              </a:rPr>
              <a:t>How to stack the odds in your favor?</a:t>
            </a:r>
            <a:endParaRPr lang="fr-FR" sz="4800" dirty="0">
              <a:solidFill>
                <a:schemeClr val="bg1">
                  <a:lumMod val="75000"/>
                </a:schemeClr>
              </a:solidFill>
            </a:endParaRPr>
          </a:p>
        </p:txBody>
      </p:sp>
    </p:spTree>
    <p:extLst>
      <p:ext uri="{BB962C8B-B14F-4D97-AF65-F5344CB8AC3E}">
        <p14:creationId xmlns:p14="http://schemas.microsoft.com/office/powerpoint/2010/main" val="22639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69875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9098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297854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2428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5693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09875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254454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64652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85368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E452AC9D-75B3-411E-9C29-B97D9FD02482}"/>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1AE1F983-1BDC-47E9-8E90-35048A3C6C6B}"/>
              </a:ext>
            </a:extLst>
          </p:cNvPr>
          <p:cNvSpPr/>
          <p:nvPr/>
        </p:nvSpPr>
        <p:spPr>
          <a:xfrm rot="21076959">
            <a:off x="2422249" y="1423568"/>
            <a:ext cx="7890699" cy="200358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Do not organize your teams to work together at the same time !</a:t>
            </a:r>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en-US" dirty="0"/>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24420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899" y="6288644"/>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9CF83891-84C9-4198-9060-9646A09CC738}"/>
              </a:ext>
            </a:extLst>
          </p:cNvPr>
          <p:cNvSpPr txBox="1">
            <a:spLocks/>
          </p:cNvSpPr>
          <p:nvPr/>
        </p:nvSpPr>
        <p:spPr>
          <a:xfrm>
            <a:off x="3233449" y="136330"/>
            <a:ext cx="5725100" cy="90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3">
                    <a:lumMod val="50000"/>
                  </a:schemeClr>
                </a:solidFill>
              </a:rPr>
              <a:t>Forget that data is gold</a:t>
            </a:r>
          </a:p>
        </p:txBody>
      </p:sp>
    </p:spTree>
    <p:extLst>
      <p:ext uri="{BB962C8B-B14F-4D97-AF65-F5344CB8AC3E}">
        <p14:creationId xmlns:p14="http://schemas.microsoft.com/office/powerpoint/2010/main" val="1126975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en-US" sz="4000" dirty="0">
                <a:solidFill>
                  <a:schemeClr val="accent4">
                    <a:lumMod val="50000"/>
                  </a:schemeClr>
                </a:solidFill>
              </a:rPr>
              <a:t>Do not focus on the needs</a:t>
            </a: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14723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en-US" sz="4000" dirty="0">
                <a:solidFill>
                  <a:schemeClr val="accent1">
                    <a:lumMod val="75000"/>
                  </a:schemeClr>
                </a:solidFill>
              </a:rPr>
              <a:t>Use Deep Learning Everywhere</a:t>
            </a: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12140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en-US" sz="120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en-US" sz="1200" b="1"/>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en-US" sz="120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64537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a:noFill/>
        </p:spPr>
        <p:txBody>
          <a:bodyPr lIns="90000">
            <a:noAutofit/>
          </a:bodyPr>
          <a:lstStyle/>
          <a:p>
            <a:pPr marL="658350" indent="-658350">
              <a:lnSpc>
                <a:spcPct val="100000"/>
              </a:lnSpc>
              <a:spcBef>
                <a:spcPts val="3400"/>
              </a:spcBef>
              <a:buFont typeface="+mj-lt"/>
              <a:buAutoNum type="arabicParenR"/>
            </a:pPr>
            <a:r>
              <a:rPr lang="en-US" sz="48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accent1">
                    <a:lumMod val="50000"/>
                  </a:schemeClr>
                </a:solidFill>
              </a:rPr>
              <a:t>Recipes to fail an ML project</a:t>
            </a:r>
          </a:p>
          <a:p>
            <a:pPr marL="658350" indent="-658350">
              <a:lnSpc>
                <a:spcPct val="100000"/>
              </a:lnSpc>
              <a:spcBef>
                <a:spcPts val="3400"/>
              </a:spcBef>
              <a:buFont typeface="+mj-lt"/>
              <a:buAutoNum type="arabicParenR"/>
            </a:pPr>
            <a:r>
              <a:rPr lang="en-US" sz="4800" dirty="0">
                <a:solidFill>
                  <a:schemeClr val="tx1">
                    <a:lumMod val="60000"/>
                    <a:lumOff val="40000"/>
                  </a:schemeClr>
                </a:solidFill>
              </a:rPr>
              <a:t>How to stack the odds in your favor?</a:t>
            </a:r>
            <a:endParaRPr lang="fr-FR" sz="48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 not industrialize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85762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en-US" sz="7200" dirty="0"/>
              <a:t>No code quality</a:t>
            </a:r>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291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835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10183" y="3541195"/>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513" y="96471"/>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en-US"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275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674DE-6920-45B5-BCAF-6362A9B14C74}"/>
              </a:ext>
            </a:extLst>
          </p:cNvPr>
          <p:cNvSpPr>
            <a:spLocks noGrp="1"/>
          </p:cNvSpPr>
          <p:nvPr>
            <p:ph type="title"/>
          </p:nvPr>
        </p:nvSpPr>
        <p:spPr>
          <a:xfrm rot="16200000">
            <a:off x="-362346" y="2508647"/>
            <a:ext cx="4801395" cy="1325563"/>
          </a:xfrm>
        </p:spPr>
        <p:txBody>
          <a:bodyPr/>
          <a:lstStyle/>
          <a:p>
            <a:pPr algn="ctr"/>
            <a:r>
              <a:rPr lang="en-US" dirty="0"/>
              <a:t>Only focus on statistics</a:t>
            </a:r>
          </a:p>
        </p:txBody>
      </p:sp>
      <p:sp>
        <p:nvSpPr>
          <p:cNvPr id="3" name="Espace réservé du contenu 2">
            <a:extLst>
              <a:ext uri="{FF2B5EF4-FFF2-40B4-BE49-F238E27FC236}">
                <a16:creationId xmlns:a16="http://schemas.microsoft.com/office/drawing/2014/main" id="{4F8EFD90-C910-4F88-8DD5-A48C7AF52C90}"/>
              </a:ext>
            </a:extLst>
          </p:cNvPr>
          <p:cNvSpPr>
            <a:spLocks noGrp="1"/>
          </p:cNvSpPr>
          <p:nvPr>
            <p:ph idx="1"/>
          </p:nvPr>
        </p:nvSpPr>
        <p:spPr/>
        <p:txBody>
          <a:bodyPr/>
          <a:lstStyle/>
          <a:p>
            <a:endParaRPr lang="en-US" dirty="0"/>
          </a:p>
        </p:txBody>
      </p:sp>
      <p:pic>
        <p:nvPicPr>
          <p:cNvPr id="3074" name="Picture 2">
            <a:extLst>
              <a:ext uri="{FF2B5EF4-FFF2-40B4-BE49-F238E27FC236}">
                <a16:creationId xmlns:a16="http://schemas.microsoft.com/office/drawing/2014/main" id="{9D26CD49-5FC8-4E7E-A12D-0D0B13A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10F1622-0D27-4213-8685-B6710CB0ED59}"/>
              </a:ext>
            </a:extLst>
          </p:cNvPr>
          <p:cNvSpPr txBox="1"/>
          <p:nvPr/>
        </p:nvSpPr>
        <p:spPr>
          <a:xfrm>
            <a:off x="3014663" y="596098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8776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en-US" dirty="0">
                <a:solidFill>
                  <a:schemeClr val="accent4">
                    <a:lumMod val="75000"/>
                  </a:schemeClr>
                </a:solidFill>
              </a:rPr>
              <a:t>Do not do </a:t>
            </a:r>
            <a:r>
              <a:rPr lang="en-US" strike="sngStrike" dirty="0">
                <a:solidFill>
                  <a:schemeClr val="accent4">
                    <a:lumMod val="75000"/>
                  </a:schemeClr>
                </a:solidFill>
              </a:rPr>
              <a:t>FinOps</a:t>
            </a:r>
            <a:r>
              <a:rPr lang="en-US" dirty="0">
                <a:solidFill>
                  <a:schemeClr val="accent4">
                    <a:lumMod val="75000"/>
                  </a:schemeClr>
                </a:solidFill>
              </a:rPr>
              <a:t> </a:t>
            </a:r>
            <a:r>
              <a:rPr lang="en-US" dirty="0" err="1">
                <a:solidFill>
                  <a:schemeClr val="accent4">
                    <a:lumMod val="75000"/>
                  </a:schemeClr>
                </a:solidFill>
              </a:rPr>
              <a:t>PlanetOps</a:t>
            </a:r>
            <a:endParaRPr lang="en-US"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7956046F-93B0-5140-FAC1-2AC559E7EE3B}"/>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1">
                    <a:lumMod val="7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bg1">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bg1">
                    <a:lumMod val="75000"/>
                  </a:schemeClr>
                </a:solidFill>
              </a:rPr>
              <a:t>Recipes to fail an ML project</a:t>
            </a:r>
          </a:p>
          <a:p>
            <a:pPr marL="658350" indent="-658350">
              <a:lnSpc>
                <a:spcPct val="100000"/>
              </a:lnSpc>
              <a:spcBef>
                <a:spcPts val="3400"/>
              </a:spcBef>
              <a:buFont typeface="+mj-lt"/>
              <a:buAutoNum type="arabicParenR"/>
            </a:pPr>
            <a:r>
              <a:rPr lang="en-US" sz="4800" dirty="0">
                <a:solidFill>
                  <a:schemeClr val="tx1">
                    <a:lumMod val="60000"/>
                    <a:lumOff val="40000"/>
                  </a:schemeClr>
                </a:solidFill>
              </a:rPr>
              <a:t>How to stack the odds in your favor?</a:t>
            </a:r>
            <a:endParaRPr lang="fr-FR" sz="4800" dirty="0">
              <a:solidFill>
                <a:schemeClr val="tx1">
                  <a:lumMod val="60000"/>
                  <a:lumOff val="40000"/>
                </a:schemeClr>
              </a:solidFill>
            </a:endParaRPr>
          </a:p>
        </p:txBody>
      </p:sp>
    </p:spTree>
    <p:extLst>
      <p:ext uri="{BB962C8B-B14F-4D97-AF65-F5344CB8AC3E}">
        <p14:creationId xmlns:p14="http://schemas.microsoft.com/office/powerpoint/2010/main" val="288573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contenu 2">
            <a:extLst>
              <a:ext uri="{FF2B5EF4-FFF2-40B4-BE49-F238E27FC236}">
                <a16:creationId xmlns:a16="http://schemas.microsoft.com/office/drawing/2014/main" id="{EE1276E6-FF9A-CE4E-045E-F506C1645E7B}"/>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bg1">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bg1">
                    <a:lumMod val="75000"/>
                  </a:schemeClr>
                </a:solidFill>
              </a:rPr>
              <a:t>Recipes to fail an ML project</a:t>
            </a:r>
          </a:p>
          <a:p>
            <a:pPr marL="658350" indent="-658350">
              <a:lnSpc>
                <a:spcPct val="100000"/>
              </a:lnSpc>
              <a:spcBef>
                <a:spcPts val="3400"/>
              </a:spcBef>
              <a:buFont typeface="+mj-lt"/>
              <a:buAutoNum type="arabicParenR"/>
            </a:pPr>
            <a:r>
              <a:rPr lang="en-US" sz="4800" dirty="0">
                <a:solidFill>
                  <a:schemeClr val="bg1">
                    <a:lumMod val="75000"/>
                  </a:schemeClr>
                </a:solidFill>
              </a:rPr>
              <a:t>How to stack the odds in your favor?</a:t>
            </a:r>
            <a:endParaRPr lang="fr-FR" sz="4800" dirty="0">
              <a:solidFill>
                <a:schemeClr val="bg1">
                  <a:lumMod val="75000"/>
                </a:schemeClr>
              </a:solidFill>
            </a:endParaRP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77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137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503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389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1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9018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95869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2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87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61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6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64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06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8" name="Picture 2">
            <a:extLst>
              <a:ext uri="{FF2B5EF4-FFF2-40B4-BE49-F238E27FC236}">
                <a16:creationId xmlns:a16="http://schemas.microsoft.com/office/drawing/2014/main" id="{F770E9C4-2EE5-4E40-9F02-6D9C7E5DD8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Tree>
    <p:extLst>
      <p:ext uri="{BB962C8B-B14F-4D97-AF65-F5344CB8AC3E}">
        <p14:creationId xmlns:p14="http://schemas.microsoft.com/office/powerpoint/2010/main" val="4191975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 name="Picture 2">
            <a:extLst>
              <a:ext uri="{FF2B5EF4-FFF2-40B4-BE49-F238E27FC236}">
                <a16:creationId xmlns:a16="http://schemas.microsoft.com/office/drawing/2014/main" id="{DA613CA6-B5B9-40DC-A301-A07EC7959C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Tree>
    <p:extLst>
      <p:ext uri="{BB962C8B-B14F-4D97-AF65-F5344CB8AC3E}">
        <p14:creationId xmlns:p14="http://schemas.microsoft.com/office/powerpoint/2010/main" val="3962782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Tree>
    <p:extLst>
      <p:ext uri="{BB962C8B-B14F-4D97-AF65-F5344CB8AC3E}">
        <p14:creationId xmlns:p14="http://schemas.microsoft.com/office/powerpoint/2010/main" val="492717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1905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5"/>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6"/>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8"/>
              </a:rPr>
              <a:t>ML-</a:t>
            </a:r>
            <a:r>
              <a:rPr lang="fr-FR" sz="3600" dirty="0" err="1">
                <a:hlinkClick r:id="rId8"/>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Tree>
    <p:extLst>
      <p:ext uri="{BB962C8B-B14F-4D97-AF65-F5344CB8AC3E}">
        <p14:creationId xmlns:p14="http://schemas.microsoft.com/office/powerpoint/2010/main" val="2467138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435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Merci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6260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25693</TotalTime>
  <Words>2835</Words>
  <Application>Microsoft Macintosh PowerPoint</Application>
  <PresentationFormat>Widescreen</PresentationFormat>
  <Paragraphs>962</Paragraphs>
  <Slides>99</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Century Gothic</vt:lpstr>
      <vt:lpstr>Courier New</vt:lpstr>
      <vt:lpstr>Franklin Gothic Book</vt:lpstr>
      <vt:lpstr>Franklin Gothic Medium</vt:lpstr>
      <vt:lpstr>Office Theme</vt:lpstr>
      <vt:lpstr>PowerPoint Presentation</vt:lpstr>
      <vt:lpstr>PowerPoint Presentation</vt:lpstr>
      <vt:lpstr>Email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is gold</vt:lpstr>
      <vt:lpstr>PowerPoint Presentation</vt:lpstr>
      <vt:lpstr>PowerPoint Presentation</vt:lpstr>
      <vt:lpstr>PowerPoint Presentation</vt:lpstr>
      <vt:lpstr>PowerPoint Presentation</vt:lpstr>
      <vt:lpstr>PowerPoint Presentation</vt:lpstr>
      <vt:lpstr>Demo</vt:lpstr>
      <vt:lpstr>Dataset of 20 000 files</vt:lpstr>
      <vt:lpstr>Data drift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Pain points</vt:lpstr>
      <vt:lpstr>PowerPoint Presentation</vt:lpstr>
      <vt:lpstr>Spot 7 differences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not focus on the needs</vt:lpstr>
      <vt:lpstr>Use Deep Learning Everywhere</vt:lpstr>
      <vt:lpstr>Use Deep Learning Everywhere</vt:lpstr>
      <vt:lpstr>Use Deep Learning Everywhere</vt:lpstr>
      <vt:lpstr>Use Deep Learning Everywhere</vt:lpstr>
      <vt:lpstr>PowerPoint Presentation</vt:lpstr>
      <vt:lpstr>PowerPoint Presentation</vt:lpstr>
      <vt:lpstr>PowerPoint Presentation</vt:lpstr>
      <vt:lpstr>PowerPoint Presentation</vt:lpstr>
      <vt:lpstr>Do not monitor data drift</vt:lpstr>
      <vt:lpstr>Only focus on statistics</vt:lpstr>
      <vt:lpstr>Do not do FinOps PlanetOps</vt:lpstr>
      <vt:lpstr>PowerPoint Presentation</vt:lpstr>
      <vt:lpstr>Exploration phase</vt:lpstr>
      <vt:lpstr>Exploration phase</vt:lpstr>
      <vt:lpstr>Exploration phase</vt:lpstr>
      <vt:lpstr>Exploration phase</vt:lpstr>
      <vt:lpstr>Exploration phase</vt:lpstr>
      <vt:lpstr>Exploration phase</vt:lpstr>
      <vt:lpstr>Industrialization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&amp; run</vt:lpstr>
      <vt:lpstr>Deployment &amp; run</vt:lpstr>
      <vt:lpstr>Deployment &amp; run</vt:lpstr>
      <vt:lpstr>Deployment &amp; run</vt:lpstr>
      <vt:lpstr>Deployment &amp; run</vt:lpstr>
      <vt:lpstr>PowerPoint Presentation</vt:lpstr>
      <vt:lpstr>PowerPoint Presentation</vt:lpstr>
      <vt:lpstr>PowerPoint Presentation</vt:lpstr>
      <vt:lpstr>Open Source</vt:lpstr>
      <vt:lpstr>Conclusion</vt:lpstr>
      <vt:lpstr>Merci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d’algorithme</vt:lpstr>
      <vt:lpstr>PowerPoint Presentation</vt:lpstr>
      <vt:lpstr>Experimentation phase</vt:lpstr>
      <vt:lpstr>PowerPoint Presentation</vt:lpstr>
      <vt:lpstr>Production phase</vt:lpstr>
      <vt:lpstr>PowerPoint Presentation</vt:lpstr>
      <vt:lpstr>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CRUCHON Gilles</cp:lastModifiedBy>
  <cp:revision>969</cp:revision>
  <dcterms:created xsi:type="dcterms:W3CDTF">2020-11-18T10:41:47Z</dcterms:created>
  <dcterms:modified xsi:type="dcterms:W3CDTF">2022-10-09T14:43:45Z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2022-10-07T21:30:14Z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77dfbc44-34d5-4a08-a870-363e3ada573c</vt:lpwstr>
  </property>
  <property fmtid="{D5CDD505-2E9C-101B-9397-08002B2CF9AE}" pid="9" name="MSIP_Label_65722654-0696-4b8f-bb0e-68bcd3f909d4_ContentBits">
    <vt:lpwstr>3</vt:lpwstr>
  </property>
</Properties>
</file>